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5" r:id="rId4"/>
    <p:sldId id="266" r:id="rId5"/>
    <p:sldId id="267" r:id="rId6"/>
    <p:sldId id="268" r:id="rId7"/>
    <p:sldId id="269" r:id="rId8"/>
    <p:sldId id="283" r:id="rId9"/>
    <p:sldId id="270" r:id="rId10"/>
    <p:sldId id="271" r:id="rId11"/>
    <p:sldId id="276" r:id="rId12"/>
    <p:sldId id="272" r:id="rId13"/>
    <p:sldId id="273" r:id="rId14"/>
    <p:sldId id="261" r:id="rId15"/>
    <p:sldId id="263" r:id="rId16"/>
    <p:sldId id="274" r:id="rId17"/>
    <p:sldId id="277" r:id="rId18"/>
    <p:sldId id="278" r:id="rId19"/>
    <p:sldId id="280" r:id="rId20"/>
    <p:sldId id="265" r:id="rId21"/>
    <p:sldId id="281" r:id="rId22"/>
    <p:sldId id="282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ah Legall" initials="NL" lastIdx="13" clrIdx="0">
    <p:extLst>
      <p:ext uri="{19B8F6BF-5375-455C-9EA6-DF929625EA0E}">
        <p15:presenceInfo xmlns:p15="http://schemas.microsoft.com/office/powerpoint/2012/main" userId="S::noahaus@uga.edu::ae1c0aea-821f-459b-8fee-cc231658f47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5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5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Accessory Genome Composition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Sheet1!$A$1:$C$1</c:f>
              <c:strCache>
                <c:ptCount val="3"/>
                <c:pt idx="0">
                  <c:v>hypothetical protein</c:v>
                </c:pt>
                <c:pt idx="1">
                  <c:v>PE/PPE family protein</c:v>
                </c:pt>
                <c:pt idx="2">
                  <c:v>other protein</c:v>
                </c:pt>
              </c:strCache>
            </c:strRef>
          </c:cat>
          <c:val>
            <c:numRef>
              <c:f>Sheet1!$A$2:$C$2</c:f>
              <c:numCache>
                <c:formatCode>General</c:formatCode>
                <c:ptCount val="3"/>
                <c:pt idx="0">
                  <c:v>441</c:v>
                </c:pt>
                <c:pt idx="1">
                  <c:v>86</c:v>
                </c:pt>
                <c:pt idx="2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35-A045-8C01-2BAA6F9318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9709728"/>
        <c:axId val="1740067424"/>
      </c:barChart>
      <c:catAx>
        <c:axId val="169970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0067424"/>
        <c:crosses val="autoZero"/>
        <c:auto val="1"/>
        <c:lblAlgn val="ctr"/>
        <c:lblOffset val="100"/>
        <c:noMultiLvlLbl val="0"/>
      </c:catAx>
      <c:valAx>
        <c:axId val="174006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709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Accessory  Genome PE/PPE Content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Sheet1!$E$1:$G$1</c:f>
              <c:strCache>
                <c:ptCount val="3"/>
                <c:pt idx="0">
                  <c:v>PE </c:v>
                </c:pt>
                <c:pt idx="1">
                  <c:v>PPE</c:v>
                </c:pt>
                <c:pt idx="2">
                  <c:v>PE-PGRS</c:v>
                </c:pt>
              </c:strCache>
            </c:strRef>
          </c:cat>
          <c:val>
            <c:numRef>
              <c:f>Sheet1!$E$2:$G$2</c:f>
              <c:numCache>
                <c:formatCode>General</c:formatCode>
                <c:ptCount val="3"/>
                <c:pt idx="0">
                  <c:v>18</c:v>
                </c:pt>
                <c:pt idx="1">
                  <c:v>15</c:v>
                </c:pt>
                <c:pt idx="2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D5-B14F-B420-949977A3B1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320560"/>
        <c:axId val="1767029840"/>
      </c:barChart>
      <c:catAx>
        <c:axId val="1649320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7029840"/>
        <c:crosses val="autoZero"/>
        <c:auto val="1"/>
        <c:lblAlgn val="ctr"/>
        <c:lblOffset val="100"/>
        <c:noMultiLvlLbl val="0"/>
      </c:catAx>
      <c:valAx>
        <c:axId val="176702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320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23:39:40.226" idx="1">
    <p:pos x="10" y="10"/>
    <p:text>What does the pH change do to affect pathology?</p:text>
    <p:extLst>
      <p:ext uri="{C676402C-5697-4E1C-873F-D02D1690AC5C}">
        <p15:threadingInfo xmlns:p15="http://schemas.microsoft.com/office/powerpoint/2012/main" timeZoneBias="300"/>
      </p:ext>
    </p:extLst>
  </p:cm>
  <p:cm authorId="1" dt="2019-11-26T07:27:16.098" idx="10">
    <p:pos x="10" y="106"/>
    <p:text>Acid compartment of the macrophage is just a natural defense to kill bacteria. Mtbc species have evolved to survive in this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1" dt="2019-11-25T23:40:35.776" idx="2">
    <p:pos x="106" y="106"/>
    <p:text>Probably best to know what each component is doing as well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23:41:31.860" idx="3">
    <p:pos x="10" y="10"/>
    <p:text>Separate these slides</p:text>
    <p:extLst>
      <p:ext uri="{C676402C-5697-4E1C-873F-D02D1690AC5C}">
        <p15:threadingInfo xmlns:p15="http://schemas.microsoft.com/office/powerpoint/2012/main" timeZoneBias="300"/>
      </p:ext>
    </p:extLst>
  </p:cm>
  <p:cm authorId="1" dt="2019-11-25T23:41:51.808" idx="4">
    <p:pos x="3840" y="1803"/>
    <p:text>GLUTAMATE</p:text>
    <p:extLst>
      <p:ext uri="{C676402C-5697-4E1C-873F-D02D1690AC5C}">
        <p15:threadingInfo xmlns:p15="http://schemas.microsoft.com/office/powerpoint/2012/main" timeZoneBias="300"/>
      </p:ext>
    </p:extLst>
  </p:cm>
  <p:cm authorId="1" dt="2019-11-25T23:42:12.381" idx="5">
    <p:pos x="106" y="106"/>
    <p:text>What do PE-PGRS/PPE do to TLR2?</p:text>
    <p:extLst>
      <p:ext uri="{C676402C-5697-4E1C-873F-D02D1690AC5C}">
        <p15:threadingInfo xmlns:p15="http://schemas.microsoft.com/office/powerpoint/2012/main" timeZoneBias="300"/>
      </p:ext>
    </p:extLst>
  </p:cm>
  <p:cm authorId="1" dt="2019-11-26T07:36:28.966" idx="11">
    <p:pos x="106" y="202"/>
    <p:text>polymorphic GC-rich sequences (PGRS).</p:text>
    <p:extLst>
      <p:ext uri="{C676402C-5697-4E1C-873F-D02D1690AC5C}">
        <p15:threadingInfo xmlns:p15="http://schemas.microsoft.com/office/powerpoint/2012/main" timeZoneBias="300">
          <p15:parentCm authorId="1" idx="5"/>
        </p15:threadingInfo>
      </p:ext>
    </p:extLst>
  </p:cm>
  <p:cm authorId="1" dt="2019-11-26T07:39:32.874" idx="13">
    <p:pos x="106" y="298"/>
    <p:text>Typically surface antigens</p:text>
    <p:extLst>
      <p:ext uri="{C676402C-5697-4E1C-873F-D02D1690AC5C}">
        <p15:threadingInfo xmlns:p15="http://schemas.microsoft.com/office/powerpoint/2012/main" timeZoneBias="300">
          <p15:parentCm authorId="1" idx="5"/>
        </p15:threadingInfo>
      </p:ext>
    </p:extLst>
  </p:cm>
  <p:cm authorId="1" dt="2019-11-25T23:43:01.760" idx="6">
    <p:pos x="202" y="202"/>
    <p:text>PPE MPTR?</p:text>
    <p:extLst>
      <p:ext uri="{C676402C-5697-4E1C-873F-D02D1690AC5C}">
        <p15:threadingInfo xmlns:p15="http://schemas.microsoft.com/office/powerpoint/2012/main" timeZoneBias="300"/>
      </p:ext>
    </p:extLst>
  </p:cm>
  <p:cm authorId="1" dt="2019-11-26T07:37:13.447" idx="12">
    <p:pos x="202" y="298"/>
    <p:text>Multiple tandem repeats</p:text>
    <p:extLst>
      <p:ext uri="{C676402C-5697-4E1C-873F-D02D1690AC5C}">
        <p15:threadingInfo xmlns:p15="http://schemas.microsoft.com/office/powerpoint/2012/main" timeZoneBias="300">
          <p15:parentCm authorId="1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23:41:31.860" idx="3">
    <p:pos x="10" y="10"/>
    <p:text>Separate these slides</p:text>
    <p:extLst>
      <p:ext uri="{C676402C-5697-4E1C-873F-D02D1690AC5C}">
        <p15:threadingInfo xmlns:p15="http://schemas.microsoft.com/office/powerpoint/2012/main" timeZoneBias="300"/>
      </p:ext>
    </p:extLst>
  </p:cm>
  <p:cm authorId="1" dt="2019-11-25T23:41:51.808" idx="4">
    <p:pos x="3840" y="1803"/>
    <p:text>GLUTAMATE</p:text>
    <p:extLst>
      <p:ext uri="{C676402C-5697-4E1C-873F-D02D1690AC5C}">
        <p15:threadingInfo xmlns:p15="http://schemas.microsoft.com/office/powerpoint/2012/main" timeZoneBias="300"/>
      </p:ext>
    </p:extLst>
  </p:cm>
  <p:cm authorId="1" dt="2019-11-25T23:42:12.381" idx="5">
    <p:pos x="106" y="106"/>
    <p:text>What do PE-PGRS/PPE do to TLR2?</p:text>
    <p:extLst>
      <p:ext uri="{C676402C-5697-4E1C-873F-D02D1690AC5C}">
        <p15:threadingInfo xmlns:p15="http://schemas.microsoft.com/office/powerpoint/2012/main" timeZoneBias="300"/>
      </p:ext>
    </p:extLst>
  </p:cm>
  <p:cm authorId="1" dt="2019-11-25T23:43:01.760" idx="6">
    <p:pos x="202" y="202"/>
    <p:text>PPE MPTR?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23:43:52.022" idx="7">
    <p:pos x="1526" y="1421"/>
    <p:text>Include information on the Deer Management unit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23:45:39.284" idx="8">
    <p:pos x="1915" y="1174"/>
    <p:text>Why use a de novo approach for pan genome analysis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23:46:39.796" idx="9">
    <p:pos x="10" y="10"/>
    <p:text>Make sure to elaborate that PE + PPE are in the core genome as well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FCD8C-B6B8-864A-8B28-FDAC62EC7E14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7087B-66D6-E047-B0A0-625A6D467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143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sroom.co.nz/2019/06/25/651872/mbovis-cost-passes-200m#:~:targetText=More%20than%20a%20year%20since,drawn%20from%20a%20budgeted%20contingency.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ding_region#/media/File:Mature_mRNA.png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aechter.asmblog.org/schaechter/2014/06/terms-of-biology-the-pan-genome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PE-PPE-proteins-influence-macrophage-processing-of-Mycobacterium-tuberculosis-Adapted_fig2_27306646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PE-PPE-proteins-influence-macrophage-processing-of-Mycobacterium-tuberculosis-Adapted_fig2_27306646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030-25381-3_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030-25381-3_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full/10.1111/mec.15061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ncbi.nlm.nih.gov/pubmed/15137487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torstenseemann/comparing-bacterial-isolates-tseemann-imb-winter-school-2016-fri-8-jul-2016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blab/spad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anger-pathogens.github.io/Roary/" TargetMode="External"/><Relationship Id="rId4" Type="http://schemas.openxmlformats.org/officeDocument/2006/relationships/hyperlink" Target="https://github.com/tseemann/prokka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omic_library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https://www.newsroom.co.nz/2019/06/25/651872/mbovis-cost-passes-200m#:~:targetText=More%20than%20a%20year%20since,drawn%20from%20a%20budgeted%20contingency.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94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https://en.wikipedia.org/wiki/Coding_region#/media/File:Mature_mRNA.png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2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https://schaechter.asmblog.org/schaechter/2014/06/terms-of-biology-the-pan-genome.html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7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run, 13 isolates from Michigan 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0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https://www.researchgate.net/figure/PE-PPE-proteins-influence-macrophage-processing-of-Mycobacterium-tuberculosis-Adapted_fig2_273066469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08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https://www.researchgate.net/figure/PE-PPE-proteins-influence-macrophage-processing-of-Mycobacterium-tuberculosis-Adapted_fig2_273066469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19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</a:t>
            </a:r>
          </a:p>
          <a:p>
            <a:r>
              <a:rPr lang="en-US" dirty="0">
                <a:hlinkClick r:id="rId3"/>
              </a:rPr>
              <a:t>https://link.springer.com/chapter/10.1007/978-3-030-25381-3_6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05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</a:t>
            </a:r>
          </a:p>
          <a:p>
            <a:r>
              <a:rPr lang="en-US" dirty="0">
                <a:hlinkClick r:id="rId3"/>
              </a:rPr>
              <a:t>https://link.springer.com/chapter/10.1007/978-3-030-25381-3_6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</a:t>
            </a:r>
          </a:p>
          <a:p>
            <a:r>
              <a:rPr lang="en-US" dirty="0">
                <a:hlinkClick r:id="rId3"/>
              </a:rPr>
              <a:t>https://onlinelibrary.wiley.com/doi/full/10.1111/mec.15061</a:t>
            </a:r>
            <a:endParaRPr lang="en-US" dirty="0"/>
          </a:p>
          <a:p>
            <a:r>
              <a:rPr lang="en-US" dirty="0" err="1"/>
              <a:t>Prevalance</a:t>
            </a:r>
            <a:r>
              <a:rPr lang="en-US" dirty="0"/>
              <a:t>:</a:t>
            </a:r>
          </a:p>
          <a:p>
            <a:r>
              <a:rPr lang="en-US" dirty="0">
                <a:hlinkClick r:id="rId4"/>
              </a:rPr>
              <a:t>https://www.ncbi.nlm.nih.gov/pubmed/15137487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26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https://www.slideshare.net/torstenseemann/comparing-bacterial-isolates-tseemann-imb-winter-school-2016-fri-8-jul-2016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7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Tools:</a:t>
            </a:r>
          </a:p>
          <a:p>
            <a:r>
              <a:rPr lang="en-US" dirty="0">
                <a:hlinkClick r:id="rId3"/>
              </a:rPr>
              <a:t>https://github.com/ablab/spades</a:t>
            </a:r>
            <a:endParaRPr lang="en-US" dirty="0"/>
          </a:p>
          <a:p>
            <a:r>
              <a:rPr lang="en-US" dirty="0">
                <a:hlinkClick r:id="rId4"/>
              </a:rPr>
              <a:t>https://github.com/tseemann/prokka</a:t>
            </a:r>
            <a:endParaRPr lang="en-US" dirty="0"/>
          </a:p>
          <a:p>
            <a:r>
              <a:rPr lang="en-US" dirty="0">
                <a:hlinkClick r:id="rId5"/>
              </a:rPr>
              <a:t>https://sanger-pathogens.github.io/Roary/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2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</a:t>
            </a:r>
            <a:r>
              <a:rPr lang="en-US" dirty="0">
                <a:hlinkClick r:id="rId3"/>
              </a:rPr>
              <a:t>https://en.wikipedia.org/wiki/Genomic_library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7087B-66D6-E047-B0A0-625A6D4671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5FBC-D5BD-304E-BBD1-7469D94B0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B7FA9-2384-4F4F-8D44-AFE1FD8C2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B83C0-99F9-6442-B2C6-FD4125E80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406DC-0D95-4EDB-94AD-A5FEC3FCF97E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2DA9F-1E95-3E46-AABB-63DDBB26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BA6ED-01CB-7045-A510-374583EB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6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C227E-CCC8-C042-BD82-02C1739A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DA5F5-E2E4-4444-A8EC-0082CC4B0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D9DF5-91A2-904B-B6DC-2DB8BD29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88B06-4752-4593-B24F-42A8D610D19D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1698-2438-9943-B3DA-0458A304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CDB69-E03D-5541-93B8-EFB45B00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5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675AD-F37B-AE42-BF60-A9F842D7DB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7AB189-0B4B-8241-A927-3DC1126A8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B32B8-C5C5-C04A-A0D7-1230FF10A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535-C325-4100-94A0-69E55F47A34B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7DD4E-2EEC-3947-94B0-C6A2B458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78983-A675-FA47-A8FE-AC655379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8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DDCF1-AFFF-844C-95B0-5E44028B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D31AB-8863-EB44-B5E0-4A7A80165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C5F44-D641-A749-9B6E-F0370FBB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894BA-F151-4C43-8A00-1D0678165736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603E0-379E-EE41-8EDE-2F89308EC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9E287-CBDB-B245-BC6D-7ED2CE18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66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DCA9-385B-1E44-B3DF-26600245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B2109-E603-1842-B918-C6B355573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D72AF-5394-724E-A826-16B0DCDD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8FD93-93E9-41C8-B0DE-C119CB1596CB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E40FD-F500-E84E-81A2-3B7EB986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2F3F2-BBF1-2145-A009-BBDAFEA4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4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EDE9-B3B4-204E-AC35-4EE1B07AA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7DF6C-1F22-9D40-BAB5-DB116223C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09896-536C-EC46-9338-F9100B0A9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82B90-3B98-6F4C-8624-18911F4DA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D239B-8BBB-4DE1-8C28-D9DC17198C35}" type="datetime1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FEC4C-0509-444C-901F-6450956B8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9F649-C284-2645-8135-E046B461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36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6B7C5-FA7E-4B47-B8F2-AF43404C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8815E-4BDD-E641-AB5B-AEC1C103C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6E4EA-265C-1F44-8261-860333490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5993E5-0052-C74E-BEDE-B78162805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D6584-DC6A-644A-8FF5-F5B7E3461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287721-6A7C-3340-A22E-D9C93961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B5F3-0631-418C-9970-94A0039CE163}" type="datetime1">
              <a:rPr lang="en-US" smtClean="0"/>
              <a:t>11/26/2019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52208-1FE5-5045-876F-0295DCFAC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5DB94-E5E2-8447-A946-E677E71C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7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C7E0-78B9-FD47-81D3-4D2B2D14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F9E8B-8F69-8049-BC68-FC60A0686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86572-92EB-400A-8190-996C67C203E2}" type="datetime1">
              <a:rPr lang="en-US" smtClean="0"/>
              <a:t>11/26/2019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DCBEA5-723F-0D4D-8080-F5087C23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1FBE0-CFEE-CF4D-819D-77BB4F0C4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96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60DB83-BFBB-5C4A-A2A8-B19324352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6AEBB-2ED8-4C7D-8E8E-FCBAD24B7CD2}" type="datetime1">
              <a:rPr lang="en-US" smtClean="0"/>
              <a:t>11/26/2019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D84B8-ECE5-CF4D-8C59-9F09187FE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C58FD-4D8B-854F-8543-332B5096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73545-465D-AA45-B15E-853423BA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FCCC2-42E3-3044-9954-CC98A2DC3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1B011-C3B1-2546-8633-EF3220B58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415E8-D825-4342-A072-21964E68E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E6111-C208-473B-A5A6-A238E5FDE0C4}" type="datetime1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F1DBD-AE09-0C41-A9B7-F69A1737D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4556D-95B9-FC45-9030-6F2213E49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83987-F3D2-1144-B6E6-98604A479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9D50C2-9D39-9A4B-97BF-378BE16AF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50925-4301-0643-89D4-E9A6F4D14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A79DE-E097-2D4E-89EB-FF1D676C7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486A5-DDC2-4FDE-B217-27075A5CBAE1}" type="datetime1">
              <a:rPr lang="en-US" smtClean="0"/>
              <a:t>11/26/2019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0CE5D-A624-7347-B968-25202C17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8A65F3-B4D4-2B47-86BC-193263EA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3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0FF11A-6073-C645-BE1F-E6B649FEB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B4096-B74A-1C46-8C2D-9C32A63AA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9E082-247B-3347-A3F9-6F84165A4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6D08-9C05-496B-A901-F9B17C3E7B01}" type="datetime1">
              <a:rPr lang="en-US" smtClean="0"/>
              <a:t>11/26/2019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A93FB-D2A0-0648-A35B-ED069DAB5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AE2B4-51D5-6142-8E63-878644C3A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C4D8F-E797-4F4E-9E12-E2329E80A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8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D836-F625-1343-987D-57CACC5E8B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onstantia" panose="02030602050306030303" pitchFamily="18" charset="0"/>
                <a:ea typeface="Baskerville" panose="02020502070401020303" pitchFamily="18" charset="0"/>
              </a:rPr>
              <a:t>Pangenomic</a:t>
            </a:r>
            <a:r>
              <a:rPr lang="en-US" dirty="0">
                <a:latin typeface="Constantia" panose="02030602050306030303" pitchFamily="18" charset="0"/>
                <a:ea typeface="Baskerville" panose="02020502070401020303" pitchFamily="18" charset="0"/>
              </a:rPr>
              <a:t> analysis of   </a:t>
            </a:r>
            <a:r>
              <a:rPr lang="en-US" i="1" dirty="0">
                <a:latin typeface="Constantia" panose="02030602050306030303" pitchFamily="18" charset="0"/>
                <a:ea typeface="Baskerville" panose="0202050207040102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  <a:ea typeface="Baskerville" panose="02020502070401020303" pitchFamily="18" charset="0"/>
              </a:rPr>
              <a:t>bovis</a:t>
            </a:r>
            <a:r>
              <a:rPr lang="en-US" dirty="0">
                <a:latin typeface="Constantia" panose="02030602050306030303" pitchFamily="18" charset="0"/>
                <a:ea typeface="Baskerville" panose="02020502070401020303" pitchFamily="18" charset="0"/>
              </a:rPr>
              <a:t> isolates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19DD30-D28A-9C40-BE7F-F75398427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PE/PPE genes and their representation in an outbreak</a:t>
            </a:r>
          </a:p>
          <a:p>
            <a:r>
              <a:rPr lang="en-US" dirty="0">
                <a:latin typeface="Constantia" panose="02030602050306030303" pitchFamily="18" charset="0"/>
              </a:rPr>
              <a:t>precursor to </a:t>
            </a:r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</a:t>
            </a:r>
            <a:r>
              <a:rPr lang="en-US" dirty="0">
                <a:latin typeface="Constantia" panose="02030602050306030303" pitchFamily="18" charset="0"/>
              </a:rPr>
              <a:t> 2020 conference</a:t>
            </a:r>
          </a:p>
          <a:p>
            <a:r>
              <a:rPr lang="en-US" dirty="0">
                <a:latin typeface="Constantia" panose="02030602050306030303" pitchFamily="18" charset="0"/>
              </a:rPr>
              <a:t>a presentation by Noah A. </a:t>
            </a:r>
            <a:r>
              <a:rPr lang="en-US" dirty="0" err="1">
                <a:latin typeface="Constantia" panose="02030602050306030303" pitchFamily="18" charset="0"/>
              </a:rPr>
              <a:t>Legall</a:t>
            </a:r>
            <a:endParaRPr lang="en-US" dirty="0">
              <a:latin typeface="Constantia" panose="0203060205030603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B0068-BF62-4732-9A00-CA7F71A8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7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023E-3D25-504C-B64B-EDE7B8EF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onstantia" panose="02030602050306030303" pitchFamily="18" charset="0"/>
              </a:rPr>
              <a:t>Research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3B5F4-689E-1848-B3B0-4AFE9FF94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000" i="1" dirty="0">
                <a:solidFill>
                  <a:schemeClr val="bg1"/>
                </a:solidFill>
                <a:latin typeface="Constantia" panose="02030602050306030303" pitchFamily="18" charset="0"/>
              </a:rPr>
              <a:t>How does M. </a:t>
            </a:r>
            <a:r>
              <a:rPr lang="en-US" sz="4000" i="1" dirty="0" err="1">
                <a:solidFill>
                  <a:schemeClr val="bg1"/>
                </a:solidFill>
                <a:latin typeface="Constantia" panose="02030602050306030303" pitchFamily="18" charset="0"/>
              </a:rPr>
              <a:t>bovis</a:t>
            </a:r>
            <a:r>
              <a:rPr lang="en-US" sz="4000" i="1" dirty="0">
                <a:solidFill>
                  <a:schemeClr val="bg1"/>
                </a:solidFill>
                <a:latin typeface="Constantia" panose="02030602050306030303" pitchFamily="18" charset="0"/>
              </a:rPr>
              <a:t> PE &amp; PPE evolution affect host–pathogen interactions in multiple species?  </a:t>
            </a:r>
          </a:p>
          <a:p>
            <a:pPr marL="0" indent="0" algn="ctr">
              <a:buNone/>
            </a:pPr>
            <a:endParaRPr lang="en-US" sz="4000" i="1" dirty="0"/>
          </a:p>
          <a:p>
            <a:pPr marL="0" indent="0" algn="ctr">
              <a:buNone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2524C-8871-4E18-9D98-5E26FB42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4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4923-9D04-46B5-B6D3-3962139F6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Methods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AAECDB-CE24-41DA-97A0-C32AD36C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15" y="1886002"/>
            <a:ext cx="5726385" cy="37489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650DEBA-1A79-40FB-9F4F-889D8E39D687}"/>
              </a:ext>
            </a:extLst>
          </p:cNvPr>
          <p:cNvSpPr/>
          <p:nvPr/>
        </p:nvSpPr>
        <p:spPr>
          <a:xfrm>
            <a:off x="733778" y="2852525"/>
            <a:ext cx="46284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Constantia" panose="02030602050306030303" pitchFamily="18" charset="0"/>
              </a:rPr>
              <a:t>“The most beautiful thing we can experience is the mysterious. It is the source of all true art and science.”</a:t>
            </a:r>
          </a:p>
          <a:p>
            <a:r>
              <a:rPr lang="en-US" sz="2800" dirty="0">
                <a:latin typeface="Constantia" panose="02030602050306030303" pitchFamily="18" charset="0"/>
              </a:rPr>
              <a:t>	- Albert Einstein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304627-9142-44E8-9292-B5097EA7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5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BF71-C9BE-48A1-BEAF-6AECB99C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Pan-genomics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BD483-9922-4C71-860D-263A0EB0F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The entire gene repertoire of a population of samples (in this case, the samples are from </a:t>
            </a:r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</a:t>
            </a:r>
            <a:r>
              <a:rPr lang="en-US" dirty="0">
                <a:latin typeface="Constantia" panose="02030602050306030303" pitchFamily="18" charset="0"/>
              </a:rPr>
              <a:t>).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Will included conserved (core) and variable/unique (accessory)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31B5D-6C03-4588-A54D-6F43CF17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3186818"/>
            <a:ext cx="6076950" cy="34194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E1186-6F56-4EC0-A188-01DF7BD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3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B792-66E0-4058-986B-EEAAEE2CD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Pangenome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0EA3-B734-4998-857C-B82F07A09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I developed a script to perform </a:t>
            </a:r>
            <a:r>
              <a:rPr lang="en-US" dirty="0" err="1">
                <a:latin typeface="Constantia" panose="02030602050306030303" pitchFamily="18" charset="0"/>
              </a:rPr>
              <a:t>pangenomics</a:t>
            </a:r>
            <a:r>
              <a:rPr lang="en-US" dirty="0">
                <a:latin typeface="Constantia" panose="02030602050306030303" pitchFamily="18" charset="0"/>
              </a:rPr>
              <a:t> using the following tools: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Spades – Bacterial </a:t>
            </a:r>
            <a:r>
              <a:rPr lang="en-US" i="1" dirty="0">
                <a:latin typeface="Constantia" panose="02030602050306030303" pitchFamily="18" charset="0"/>
              </a:rPr>
              <a:t>de novo </a:t>
            </a:r>
            <a:r>
              <a:rPr lang="en-US" dirty="0">
                <a:latin typeface="Constantia" panose="02030602050306030303" pitchFamily="18" charset="0"/>
              </a:rPr>
              <a:t>genome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tantia" panose="02030602050306030303" pitchFamily="18" charset="0"/>
              </a:rPr>
              <a:t>Prokka</a:t>
            </a:r>
            <a:r>
              <a:rPr lang="en-US" dirty="0">
                <a:latin typeface="Constantia" panose="02030602050306030303" pitchFamily="18" charset="0"/>
              </a:rPr>
              <a:t> – Bacterial genome annotation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latin typeface="Constantia" panose="02030602050306030303" pitchFamily="18" charset="0"/>
              </a:rPr>
              <a:t>Roary</a:t>
            </a:r>
            <a:r>
              <a:rPr lang="en-US" dirty="0">
                <a:latin typeface="Constantia" panose="02030602050306030303" pitchFamily="18" charset="0"/>
              </a:rPr>
              <a:t> – Bacterial pangenome discovery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0A2AD-90D6-4F72-95B0-FED330674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39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D386-EFFD-D44D-90ED-37DB25153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Genome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F431B-F0CD-BD45-954F-BAC012E15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In order to compare the bacterial isolates, we need to reconstruct their genome from sequenced reads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6F8A4-6124-E241-8044-744BC10BE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" t="3781" r="26268" b="59639"/>
          <a:stretch/>
        </p:blipFill>
        <p:spPr>
          <a:xfrm>
            <a:off x="3241589" y="2941648"/>
            <a:ext cx="5708821" cy="29642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FA7D3-C167-4E3F-9ECE-AB6C7783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0CBE-CF47-3D47-B043-6E05088D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onstantia" panose="02030602050306030303" pitchFamily="18" charset="0"/>
              </a:rPr>
              <a:t>De-Novo</a:t>
            </a:r>
            <a:r>
              <a:rPr lang="en-US" dirty="0">
                <a:latin typeface="Constantia" panose="02030602050306030303" pitchFamily="18" charset="0"/>
              </a:rPr>
              <a:t>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CDCA-6F94-6642-BE35-2BC706360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Even with a reference available, we are looking for variable genes! Best to just do assembly and compare what is extracted.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A8937-551B-0D47-874D-E0FDE2E3EB82}"/>
              </a:ext>
            </a:extLst>
          </p:cNvPr>
          <p:cNvSpPr txBox="1"/>
          <p:nvPr/>
        </p:nvSpPr>
        <p:spPr>
          <a:xfrm>
            <a:off x="552968" y="2796320"/>
            <a:ext cx="4436076" cy="164344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3A8CB7-479A-DD4D-A89E-A826373BD4B9}"/>
              </a:ext>
            </a:extLst>
          </p:cNvPr>
          <p:cNvSpPr/>
          <p:nvPr/>
        </p:nvSpPr>
        <p:spPr>
          <a:xfrm>
            <a:off x="683741" y="3008847"/>
            <a:ext cx="939114" cy="1606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894185-09E4-0741-A98A-E7906EA8C3BB}"/>
              </a:ext>
            </a:extLst>
          </p:cNvPr>
          <p:cNvSpPr/>
          <p:nvPr/>
        </p:nvSpPr>
        <p:spPr>
          <a:xfrm>
            <a:off x="683741" y="3251630"/>
            <a:ext cx="939114" cy="1606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18F8C-8D61-DB4C-A20A-5E1FAA3B35AC}"/>
              </a:ext>
            </a:extLst>
          </p:cNvPr>
          <p:cNvSpPr/>
          <p:nvPr/>
        </p:nvSpPr>
        <p:spPr>
          <a:xfrm>
            <a:off x="683741" y="3500610"/>
            <a:ext cx="939114" cy="1606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6A59C6-5304-504B-927B-A981B0B5C66E}"/>
              </a:ext>
            </a:extLst>
          </p:cNvPr>
          <p:cNvSpPr/>
          <p:nvPr/>
        </p:nvSpPr>
        <p:spPr>
          <a:xfrm>
            <a:off x="683741" y="3742917"/>
            <a:ext cx="939114" cy="1606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FD9401-10B1-E546-8C2D-1FEB44108553}"/>
              </a:ext>
            </a:extLst>
          </p:cNvPr>
          <p:cNvSpPr/>
          <p:nvPr/>
        </p:nvSpPr>
        <p:spPr>
          <a:xfrm>
            <a:off x="683741" y="4011225"/>
            <a:ext cx="939114" cy="16063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98E08F-20BF-8C42-B516-B96C164F0720}"/>
              </a:ext>
            </a:extLst>
          </p:cNvPr>
          <p:cNvSpPr/>
          <p:nvPr/>
        </p:nvSpPr>
        <p:spPr>
          <a:xfrm>
            <a:off x="1777314" y="3017244"/>
            <a:ext cx="1993556" cy="1066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48074B-81B8-1D41-B761-91FED4BD269C}"/>
              </a:ext>
            </a:extLst>
          </p:cNvPr>
          <p:cNvSpPr/>
          <p:nvPr/>
        </p:nvSpPr>
        <p:spPr>
          <a:xfrm>
            <a:off x="1777314" y="3197253"/>
            <a:ext cx="1993556" cy="1066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F8C7B5-40F6-514E-ADBB-114D0CFA032E}"/>
              </a:ext>
            </a:extLst>
          </p:cNvPr>
          <p:cNvSpPr/>
          <p:nvPr/>
        </p:nvSpPr>
        <p:spPr>
          <a:xfrm>
            <a:off x="1767016" y="3412268"/>
            <a:ext cx="1993556" cy="1066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AC3A8A-DAB0-F542-BD0D-594414E7EED5}"/>
              </a:ext>
            </a:extLst>
          </p:cNvPr>
          <p:cNvSpPr/>
          <p:nvPr/>
        </p:nvSpPr>
        <p:spPr>
          <a:xfrm>
            <a:off x="1761871" y="3634219"/>
            <a:ext cx="1993556" cy="1066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7786AE-7EFC-A947-8157-C9C60919E103}"/>
              </a:ext>
            </a:extLst>
          </p:cNvPr>
          <p:cNvSpPr/>
          <p:nvPr/>
        </p:nvSpPr>
        <p:spPr>
          <a:xfrm>
            <a:off x="1761871" y="3831654"/>
            <a:ext cx="1993556" cy="1066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4618FD-128E-3A4E-A058-DD5AD73C5208}"/>
              </a:ext>
            </a:extLst>
          </p:cNvPr>
          <p:cNvSpPr/>
          <p:nvPr/>
        </p:nvSpPr>
        <p:spPr>
          <a:xfrm>
            <a:off x="1761871" y="4002132"/>
            <a:ext cx="1993556" cy="10662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3B4C07-364F-3946-8549-E1F0D4A84A8B}"/>
              </a:ext>
            </a:extLst>
          </p:cNvPr>
          <p:cNvSpPr/>
          <p:nvPr/>
        </p:nvSpPr>
        <p:spPr>
          <a:xfrm>
            <a:off x="3925329" y="3013595"/>
            <a:ext cx="862913" cy="1102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4C8982-728B-0140-9867-40491BFA86CF}"/>
              </a:ext>
            </a:extLst>
          </p:cNvPr>
          <p:cNvSpPr/>
          <p:nvPr/>
        </p:nvSpPr>
        <p:spPr>
          <a:xfrm>
            <a:off x="3922239" y="3203667"/>
            <a:ext cx="862913" cy="1102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9E255F-8BF6-164B-A0A0-AAC0399349CB}"/>
              </a:ext>
            </a:extLst>
          </p:cNvPr>
          <p:cNvSpPr/>
          <p:nvPr/>
        </p:nvSpPr>
        <p:spPr>
          <a:xfrm>
            <a:off x="3922239" y="3404000"/>
            <a:ext cx="862913" cy="1102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1F5A67-593D-724A-AE52-A597253EA38D}"/>
              </a:ext>
            </a:extLst>
          </p:cNvPr>
          <p:cNvSpPr/>
          <p:nvPr/>
        </p:nvSpPr>
        <p:spPr>
          <a:xfrm>
            <a:off x="3922239" y="3621862"/>
            <a:ext cx="862913" cy="1102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523F94-89C4-8A41-853C-2850DB4D4B4F}"/>
              </a:ext>
            </a:extLst>
          </p:cNvPr>
          <p:cNvSpPr/>
          <p:nvPr/>
        </p:nvSpPr>
        <p:spPr>
          <a:xfrm>
            <a:off x="3894443" y="3848420"/>
            <a:ext cx="862913" cy="1102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6A13E-4A44-FF47-8C20-79CC09B99F6A}"/>
              </a:ext>
            </a:extLst>
          </p:cNvPr>
          <p:cNvSpPr/>
          <p:nvPr/>
        </p:nvSpPr>
        <p:spPr>
          <a:xfrm>
            <a:off x="3894442" y="4022726"/>
            <a:ext cx="862913" cy="11027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5C4D92-7FAF-AF44-8270-9CBB4FC1C241}"/>
              </a:ext>
            </a:extLst>
          </p:cNvPr>
          <p:cNvSpPr txBox="1"/>
          <p:nvPr/>
        </p:nvSpPr>
        <p:spPr>
          <a:xfrm>
            <a:off x="5274276" y="2832578"/>
            <a:ext cx="138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FASTQ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4907552-80F7-7046-ADEF-124B85CD4B97}"/>
              </a:ext>
            </a:extLst>
          </p:cNvPr>
          <p:cNvSpPr/>
          <p:nvPr/>
        </p:nvSpPr>
        <p:spPr>
          <a:xfrm>
            <a:off x="7426411" y="3008847"/>
            <a:ext cx="4765589" cy="99328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8A8294-8971-534E-BBB4-C77B430B5F04}"/>
              </a:ext>
            </a:extLst>
          </p:cNvPr>
          <p:cNvSpPr txBox="1"/>
          <p:nvPr/>
        </p:nvSpPr>
        <p:spPr>
          <a:xfrm>
            <a:off x="8940637" y="4171863"/>
            <a:ext cx="173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Smaller contigs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D7D1228E-8A29-CC41-955F-A80A9732FE1D}"/>
              </a:ext>
            </a:extLst>
          </p:cNvPr>
          <p:cNvSpPr/>
          <p:nvPr/>
        </p:nvSpPr>
        <p:spPr>
          <a:xfrm rot="5400000">
            <a:off x="6300697" y="1278543"/>
            <a:ext cx="179611" cy="10153134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212DD4-94F5-4144-97F4-098D83877269}"/>
              </a:ext>
            </a:extLst>
          </p:cNvPr>
          <p:cNvSpPr txBox="1"/>
          <p:nvPr/>
        </p:nvSpPr>
        <p:spPr>
          <a:xfrm>
            <a:off x="5274276" y="6444916"/>
            <a:ext cx="2480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CONTIG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D9EAB-49B6-432A-A9C9-35803731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5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89 0.00209 L 0.58659 0.430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9" y="2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51 -0.00232 L 0.06224 0.39537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97 -0.00486 L 0.28919 0.3590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5" y="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58346 -0.04491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67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3 2.22222E-6 L 0.20156 0.28449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92" y="1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74 -0.00278 L -0.01731 0.4081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2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04 -0.00509 L 0.22761 0.3784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9" y="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69 -0.00162 L 0.58308 0.00718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69" y="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16 -0.00208 L 0.59466 0.3435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69" y="17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09 -0.00417 L 0.31979 0.3145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16 0.00278 L 0.13347 0.2393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1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76 -0.0074 L 0.22383 0.41019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2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48148E-6 L 0.30287 0.37894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0"/>
                            </p:stCondLst>
                            <p:childTnLst>
                              <p:par>
                                <p:cTn id="4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8 -0.00695 L 0.37878 0.35532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0" y="1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50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98 -0.00278 L 0.0332 0.27245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07 -2.96296E-6 L 0.58789 -0.05671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84" y="-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0.13958 0.23612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6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5D64-E78F-46C0-AD4F-F71E6EA5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Genome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22FE1-E43B-4BCB-BE66-65A802560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Once the contigs are assembled, annotate sequences using </a:t>
            </a:r>
            <a:r>
              <a:rPr lang="en-US" dirty="0" err="1">
                <a:latin typeface="Constantia" panose="02030602050306030303" pitchFamily="18" charset="0"/>
              </a:rPr>
              <a:t>prokka</a:t>
            </a:r>
            <a:r>
              <a:rPr lang="en-US" dirty="0">
                <a:latin typeface="Constantia" panose="02030602050306030303" pitchFamily="18" charset="0"/>
              </a:rPr>
              <a:t>.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Works by finding CDS, then compares to bacterial protein databases.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D3B757-DF69-4FF8-A634-F935B3E16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 t="4142" r="1509" b="4383"/>
          <a:stretch/>
        </p:blipFill>
        <p:spPr bwMode="auto">
          <a:xfrm>
            <a:off x="2167466" y="3429000"/>
            <a:ext cx="7405511" cy="239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A5787-F4DE-4118-8F33-8A68D8A2E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75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5164D-D3E9-4816-8B56-F3097BB6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Core and accessory genome separation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C040-872C-401D-A243-2F27904B6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Comparing the annotations, we can decipher which genes are shared and which genes are less common amongst isolates. This is done using </a:t>
            </a:r>
            <a:r>
              <a:rPr lang="en-US" dirty="0" err="1">
                <a:latin typeface="Constantia" panose="02030602050306030303" pitchFamily="18" charset="0"/>
              </a:rPr>
              <a:t>Roary</a:t>
            </a:r>
            <a:r>
              <a:rPr lang="en-US" dirty="0">
                <a:latin typeface="Constantia" panose="02030602050306030303" pitchFamily="18" charset="0"/>
              </a:rPr>
              <a:t>.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Which of these accessory genes are PE &amp; PPE genes?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CB6B7-E896-4237-9425-F1657131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4292600"/>
            <a:ext cx="5715000" cy="2019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98C1-CD54-436C-977A-F6507DA12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0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AE91-624D-4121-B6A8-CAB8A9661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27007-0643-4466-9F72-E358DA92B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278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i="1" dirty="0">
                <a:latin typeface="Constantia" panose="02030602050306030303" pitchFamily="18" charset="0"/>
              </a:rPr>
              <a:t>“I pass with relief from the tossing sea of Cause and Theory to the firm ground of Result and Fact.”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- Winston Churchill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25B4A-E845-4646-B9DA-93B0E98AF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308" y="2570204"/>
            <a:ext cx="3869795" cy="28986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285F3-CE79-4744-81B7-A920A8C7F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88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4EEB-4567-D145-B5B5-BE5F09AB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</a:t>
            </a:r>
            <a:r>
              <a:rPr lang="en-US" dirty="0">
                <a:latin typeface="Constantia" panose="02030602050306030303" pitchFamily="18" charset="0"/>
              </a:rPr>
              <a:t> has a variable genome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FC827D7-928A-6F43-A5CF-7481E02BF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1266" y="1825625"/>
            <a:ext cx="8989468" cy="435133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4C80E7-891E-164E-BB7A-A341F8D331F0}"/>
              </a:ext>
            </a:extLst>
          </p:cNvPr>
          <p:cNvSpPr/>
          <p:nvPr/>
        </p:nvSpPr>
        <p:spPr>
          <a:xfrm>
            <a:off x="9564130" y="1690688"/>
            <a:ext cx="1136821" cy="4005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A60FA-49DB-4404-B1CA-2E004EA1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62BA-C137-7A48-94F8-A27CDE7C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88A89-2C6C-714E-99B5-9E34E7C53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Introduction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Pathology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PE &amp; PPE protein family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Michigan USA outbreak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Methods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>
                <a:latin typeface="Constantia" panose="02030602050306030303" pitchFamily="18" charset="0"/>
              </a:rPr>
              <a:t>Pangenomic</a:t>
            </a:r>
            <a:r>
              <a:rPr lang="en-US" dirty="0">
                <a:latin typeface="Constantia" panose="02030602050306030303" pitchFamily="18" charset="0"/>
              </a:rPr>
              <a:t> pipeline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Spades, </a:t>
            </a:r>
            <a:r>
              <a:rPr lang="en-US" dirty="0" err="1">
                <a:latin typeface="Constantia" panose="02030602050306030303" pitchFamily="18" charset="0"/>
              </a:rPr>
              <a:t>Prokka</a:t>
            </a:r>
            <a:r>
              <a:rPr lang="en-US" dirty="0">
                <a:latin typeface="Constantia" panose="02030602050306030303" pitchFamily="18" charset="0"/>
              </a:rPr>
              <a:t>, </a:t>
            </a:r>
            <a:r>
              <a:rPr lang="en-US" dirty="0" err="1">
                <a:latin typeface="Constantia" panose="02030602050306030303" pitchFamily="18" charset="0"/>
              </a:rPr>
              <a:t>Roary</a:t>
            </a:r>
            <a:endParaRPr lang="en-US" dirty="0">
              <a:latin typeface="Constantia" panose="02030602050306030303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Future Directions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84C52-61FC-4F16-BCB0-3E29CCCA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75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E98B3-1330-5C4D-9730-CEDF4B110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</a:t>
            </a:r>
            <a:r>
              <a:rPr lang="en-US" dirty="0">
                <a:latin typeface="Constantia" panose="02030602050306030303" pitchFamily="18" charset="0"/>
              </a:rPr>
              <a:t> pangenome breakdown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7EF44C-5C48-B545-A17F-51BC1AB9A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0000" y="1786293"/>
            <a:ext cx="9652000" cy="41910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02D0C8-C525-4FD6-AAB8-675D2EDF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6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13DD1-3FE4-1C41-84E3-1770DFC4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Accessory contains unknown and PE/PPE genes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614B3-4820-7E47-9DEB-C2BD8DD76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2B228A6-338B-C84D-9B84-6E3C3B5824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1850724"/>
              </p:ext>
            </p:extLst>
          </p:nvPr>
        </p:nvGraphicFramePr>
        <p:xfrm>
          <a:off x="2162175" y="2204244"/>
          <a:ext cx="7867650" cy="359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BA13B46-E8F1-794B-8ECB-6C825B1F5639}"/>
              </a:ext>
            </a:extLst>
          </p:cNvPr>
          <p:cNvSpPr/>
          <p:nvPr/>
        </p:nvSpPr>
        <p:spPr>
          <a:xfrm>
            <a:off x="4967416" y="1998405"/>
            <a:ext cx="2545492" cy="4005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C0FA5-9AA5-46B9-8D73-3A73E5FA8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3942-2A0D-3946-9FCC-5D92FC38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PE-PGRS are predominant in the accessory 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44BD6-AABA-494C-AE76-A2B06E398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2AF3F94-5B80-A242-BAD7-DB8C7BB7D8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4348650"/>
              </p:ext>
            </p:extLst>
          </p:nvPr>
        </p:nvGraphicFramePr>
        <p:xfrm>
          <a:off x="3101975" y="2210594"/>
          <a:ext cx="598805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67973-417F-46ED-9C14-F84B8A63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366E-09E8-472E-9034-E18CC6D9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BCCA6-D4B1-4F6B-A0E8-95725560B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262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Use of full/larger Michigan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Accessory genome evolution – Bayesian phylogenetic approach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Identify pseudogenes in accessory genome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PE &amp; PPE gene function enrichment in different host species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tantia" panose="02030602050306030303" pitchFamily="18" charset="0"/>
              </a:rPr>
              <a:t>Other suggestions????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C5FAB-02A2-4C4F-AA38-11D3C66D7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10" y="2594919"/>
            <a:ext cx="4136516" cy="25222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79130-820F-47BD-9598-3EE12FC2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33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DDA9-FC51-49C8-B8E9-F0F99625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EAA23-33FD-4311-B91D-710478775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i="1" dirty="0">
                <a:latin typeface="Constantia" panose="02030602050306030303" pitchFamily="18" charset="0"/>
              </a:rPr>
              <a:t>“This was more than just a cow - this was an entire career I was looking at.”</a:t>
            </a:r>
          </a:p>
          <a:p>
            <a:pPr marL="0" indent="0">
              <a:buNone/>
            </a:pPr>
            <a:r>
              <a:rPr lang="en-US" dirty="0">
                <a:latin typeface="Constantia" panose="02030602050306030303" pitchFamily="18" charset="0"/>
              </a:rPr>
              <a:t>	- Gary Larson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DAE957-08D9-48E8-B227-7B2A48714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34"/>
          <a:stretch/>
        </p:blipFill>
        <p:spPr>
          <a:xfrm>
            <a:off x="6786622" y="2154891"/>
            <a:ext cx="4926957" cy="32328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83567-B783-4CBE-8E28-AD8C1922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5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8B2F-9484-8543-A388-4DC228CA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Meet </a:t>
            </a:r>
            <a:r>
              <a:rPr lang="en-US" i="1" dirty="0">
                <a:latin typeface="Constantia" panose="02030602050306030303" pitchFamily="18" charset="0"/>
              </a:rPr>
              <a:t>Mycobacterium </a:t>
            </a:r>
            <a:r>
              <a:rPr lang="en-US" i="1" dirty="0" err="1">
                <a:latin typeface="Constantia" panose="02030602050306030303" pitchFamily="18" charset="0"/>
              </a:rPr>
              <a:t>bovis</a:t>
            </a:r>
            <a:endParaRPr lang="en-US" i="1" dirty="0">
              <a:latin typeface="Constantia" panose="0203060205030603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822D0-4D2A-E146-B024-246A26488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682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nstantia" panose="02030602050306030303" pitchFamily="18" charset="0"/>
              </a:rPr>
              <a:t>Genome size ~ 4,345,492-bp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~3,952 genes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Mainly protein coding</a:t>
            </a:r>
          </a:p>
          <a:p>
            <a:r>
              <a:rPr lang="en-US" dirty="0">
                <a:latin typeface="Constantia" panose="02030602050306030303" pitchFamily="18" charset="0"/>
              </a:rPr>
              <a:t>Member of </a:t>
            </a:r>
            <a:r>
              <a:rPr lang="en-US" i="1" dirty="0">
                <a:latin typeface="Constantia" panose="02030602050306030303" pitchFamily="18" charset="0"/>
              </a:rPr>
              <a:t>Mycobacterium tuberculosis</a:t>
            </a:r>
            <a:r>
              <a:rPr lang="en-US" dirty="0">
                <a:latin typeface="Constantia" panose="02030602050306030303" pitchFamily="18" charset="0"/>
              </a:rPr>
              <a:t> complex (MTBC)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 </a:t>
            </a:r>
            <a:r>
              <a:rPr lang="en-US" i="1" dirty="0">
                <a:latin typeface="Constantia" panose="02030602050306030303" pitchFamily="18" charset="0"/>
              </a:rPr>
              <a:t>M. tuberculosis, M. </a:t>
            </a:r>
            <a:r>
              <a:rPr lang="en-US" i="1" dirty="0" err="1">
                <a:latin typeface="Constantia" panose="02030602050306030303" pitchFamily="18" charset="0"/>
              </a:rPr>
              <a:t>africanum</a:t>
            </a:r>
            <a:r>
              <a:rPr lang="en-US" dirty="0">
                <a:latin typeface="Constantia" panose="02030602050306030303" pitchFamily="18" charset="0"/>
              </a:rPr>
              <a:t>, and </a:t>
            </a:r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</a:t>
            </a:r>
            <a:endParaRPr lang="en-US" i="1" dirty="0">
              <a:latin typeface="Constantia" panose="02030602050306030303" pitchFamily="18" charset="0"/>
            </a:endParaRPr>
          </a:p>
          <a:p>
            <a:pPr lvl="1"/>
            <a:r>
              <a:rPr lang="en-US" dirty="0">
                <a:latin typeface="Constantia" panose="02030602050306030303" pitchFamily="18" charset="0"/>
              </a:rPr>
              <a:t>99.95% related to </a:t>
            </a:r>
            <a:r>
              <a:rPr lang="en-US" i="1" dirty="0">
                <a:latin typeface="Constantia" panose="02030602050306030303" pitchFamily="18" charset="0"/>
              </a:rPr>
              <a:t>M. tuberculosis</a:t>
            </a:r>
            <a:r>
              <a:rPr lang="en-US" dirty="0">
                <a:latin typeface="Constantia" panose="02030602050306030303" pitchFamily="18" charset="0"/>
              </a:rPr>
              <a:t>.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Used as component for M. tuberculosis vaccine – limited efficacy </a:t>
            </a:r>
          </a:p>
          <a:p>
            <a:r>
              <a:rPr lang="en-US" dirty="0">
                <a:latin typeface="Constantia" panose="02030602050306030303" pitchFamily="18" charset="0"/>
              </a:rPr>
              <a:t>Worldwide zoonotic disease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Main reservoir: cattle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United Kingdom, New Zealand, and United States of America (Michigan)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200 million cost in New Zealand alone.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6F18F-B5AF-4D04-A2AF-3556F2AD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83" y="2327564"/>
            <a:ext cx="4550790" cy="30338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9679E-D8C8-4F43-85B6-A61F244B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73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D888-50E1-3D46-A0E4-6F89E33C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bovis’s</a:t>
            </a:r>
            <a:r>
              <a:rPr lang="en-US" i="1" dirty="0">
                <a:latin typeface="Constantia" panose="02030602050306030303" pitchFamily="18" charset="0"/>
              </a:rPr>
              <a:t> </a:t>
            </a:r>
            <a:r>
              <a:rPr lang="en-US" dirty="0">
                <a:latin typeface="Constantia" panose="02030602050306030303" pitchFamily="18" charset="0"/>
              </a:rPr>
              <a:t>stealthy pathology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937BC-C4DF-FC4A-98C6-EC69E4DDA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8643" cy="4351338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onstantia" panose="02030602050306030303" pitchFamily="18" charset="0"/>
              </a:rPr>
              <a:t>Respiratory transmission</a:t>
            </a:r>
          </a:p>
          <a:p>
            <a:r>
              <a:rPr lang="en-US" dirty="0">
                <a:latin typeface="Constantia" panose="02030602050306030303" pitchFamily="18" charset="0"/>
              </a:rPr>
              <a:t>To hide from immune system, </a:t>
            </a:r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</a:t>
            </a:r>
            <a:r>
              <a:rPr lang="en-US" dirty="0">
                <a:latin typeface="Constantia" panose="02030602050306030303" pitchFamily="18" charset="0"/>
              </a:rPr>
              <a:t> gets ingested by macrophage cells.</a:t>
            </a:r>
          </a:p>
          <a:p>
            <a:r>
              <a:rPr lang="en-US" dirty="0">
                <a:latin typeface="Constantia" panose="02030602050306030303" pitchFamily="18" charset="0"/>
              </a:rPr>
              <a:t>While in the macrophage, the disease can hijack the cell and beginning the next stage of its life cycle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2F842-DA54-584B-BCBB-DC6C2F75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73" y="1803906"/>
            <a:ext cx="5916827" cy="4373057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1267FE85-5F8E-7E4F-AF1E-F8AF65B8EA19}"/>
              </a:ext>
            </a:extLst>
          </p:cNvPr>
          <p:cNvSpPr/>
          <p:nvPr/>
        </p:nvSpPr>
        <p:spPr>
          <a:xfrm>
            <a:off x="5016843" y="1579478"/>
            <a:ext cx="6351374" cy="5723366"/>
          </a:xfrm>
          <a:prstGeom prst="donut">
            <a:avLst>
              <a:gd name="adj" fmla="val 1403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C9F82-5414-D643-92FD-AF80D3053DA9}"/>
              </a:ext>
            </a:extLst>
          </p:cNvPr>
          <p:cNvSpPr/>
          <p:nvPr/>
        </p:nvSpPr>
        <p:spPr>
          <a:xfrm>
            <a:off x="5115697" y="1690688"/>
            <a:ext cx="2261287" cy="718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77728D-66E6-8E44-BDD6-5BC0903E21CC}"/>
              </a:ext>
            </a:extLst>
          </p:cNvPr>
          <p:cNvSpPr/>
          <p:nvPr/>
        </p:nvSpPr>
        <p:spPr>
          <a:xfrm>
            <a:off x="5016843" y="1690688"/>
            <a:ext cx="1260389" cy="1781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59886F-C7F7-414D-8B7C-19DB1765CEFD}"/>
              </a:ext>
            </a:extLst>
          </p:cNvPr>
          <p:cNvSpPr/>
          <p:nvPr/>
        </p:nvSpPr>
        <p:spPr>
          <a:xfrm>
            <a:off x="10194324" y="2905041"/>
            <a:ext cx="1480752" cy="32719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08D4E-4027-D040-9608-9DFD149A622A}"/>
              </a:ext>
            </a:extLst>
          </p:cNvPr>
          <p:cNvSpPr/>
          <p:nvPr/>
        </p:nvSpPr>
        <p:spPr>
          <a:xfrm>
            <a:off x="10107827" y="4868562"/>
            <a:ext cx="1069890" cy="1186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3E9ECC8-E3B1-4CEF-BCCF-86575F3BC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4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D888-50E1-3D46-A0E4-6F89E33C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bovis’s</a:t>
            </a:r>
            <a:r>
              <a:rPr lang="en-US" i="1" dirty="0">
                <a:latin typeface="Constantia" panose="02030602050306030303" pitchFamily="18" charset="0"/>
              </a:rPr>
              <a:t> </a:t>
            </a:r>
            <a:r>
              <a:rPr lang="en-US" dirty="0">
                <a:latin typeface="Constantia" panose="02030602050306030303" pitchFamily="18" charset="0"/>
              </a:rPr>
              <a:t>stealthy pathology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937BC-C4DF-FC4A-98C6-EC69E4DDA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8643" cy="435133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/>
          <a:p>
            <a:pPr marL="0" indent="0" algn="ctr">
              <a:buNone/>
            </a:pPr>
            <a:r>
              <a:rPr lang="en-US" i="1" dirty="0">
                <a:latin typeface="Constantia" panose="02030602050306030303" pitchFamily="18" charset="0"/>
              </a:rPr>
              <a:t>PE &amp; PPE genes are unique to MTBC species and are believed to modulate crucial steps in pathogenesis</a:t>
            </a:r>
          </a:p>
          <a:p>
            <a:pPr marL="0" indent="0" algn="ctr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2F842-DA54-584B-BCBB-DC6C2F75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73" y="1803906"/>
            <a:ext cx="5916827" cy="43730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6CF8B1-1527-4B82-B412-9AB6F5BAF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02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BE73-DCA6-3347-A7FC-9F85DD66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PE &amp; PPE protein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5BD47-DA3C-0D4C-A79F-00D552AF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Based on the presence of conserved Pro-</a:t>
            </a:r>
            <a:r>
              <a:rPr lang="en-US" dirty="0" err="1">
                <a:latin typeface="Constantia" panose="02030602050306030303" pitchFamily="18" charset="0"/>
              </a:rPr>
              <a:t>Glu</a:t>
            </a:r>
            <a:r>
              <a:rPr lang="en-US" dirty="0">
                <a:latin typeface="Constantia" panose="02030602050306030303" pitchFamily="18" charset="0"/>
              </a:rPr>
              <a:t> (PE) and Pro-Pro-</a:t>
            </a:r>
            <a:r>
              <a:rPr lang="en-US" dirty="0" err="1">
                <a:latin typeface="Constantia" panose="02030602050306030303" pitchFamily="18" charset="0"/>
              </a:rPr>
              <a:t>Glu</a:t>
            </a:r>
            <a:r>
              <a:rPr lang="en-US" dirty="0">
                <a:latin typeface="Constantia" panose="02030602050306030303" pitchFamily="18" charset="0"/>
              </a:rPr>
              <a:t> (PPE) motifs at the N termini of the proteins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DF7E9-3C36-4A4E-A107-3C0948E7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760" y="2862791"/>
            <a:ext cx="6014480" cy="38845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7DE39-D4A6-48C9-96C8-121E5AEB3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91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BE73-DCA6-3347-A7FC-9F85DD66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PE &amp; PPE protein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5BD47-DA3C-0D4C-A79F-00D552AF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Based on the presence of conserved Pro-</a:t>
            </a:r>
            <a:r>
              <a:rPr lang="en-US" dirty="0" err="1">
                <a:latin typeface="Constantia" panose="02030602050306030303" pitchFamily="18" charset="0"/>
              </a:rPr>
              <a:t>Glu</a:t>
            </a:r>
            <a:r>
              <a:rPr lang="en-US" dirty="0">
                <a:latin typeface="Constantia" panose="02030602050306030303" pitchFamily="18" charset="0"/>
              </a:rPr>
              <a:t> (PE) and Pro-Pro-</a:t>
            </a:r>
            <a:r>
              <a:rPr lang="en-US" dirty="0" err="1">
                <a:latin typeface="Constantia" panose="02030602050306030303" pitchFamily="18" charset="0"/>
              </a:rPr>
              <a:t>Glu</a:t>
            </a:r>
            <a:r>
              <a:rPr lang="en-US" dirty="0">
                <a:latin typeface="Constantia" panose="02030602050306030303" pitchFamily="18" charset="0"/>
              </a:rPr>
              <a:t> (PPE) motifs at the N termini of the proteins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ED488-8678-0D44-ABDA-42A6FB8FB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790"/>
          <a:stretch/>
        </p:blipFill>
        <p:spPr>
          <a:xfrm>
            <a:off x="3396048" y="3088422"/>
            <a:ext cx="5399904" cy="355626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29569-D1F5-4A38-A5BF-0A33EC55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1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25EF8-4697-C24D-9C62-7A422DCF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</a:t>
            </a:r>
            <a:r>
              <a:rPr lang="en-US" i="1" dirty="0">
                <a:latin typeface="Constantia" panose="02030602050306030303" pitchFamily="18" charset="0"/>
              </a:rPr>
              <a:t> </a:t>
            </a:r>
            <a:r>
              <a:rPr lang="en-US" dirty="0">
                <a:latin typeface="Constantia" panose="02030602050306030303" pitchFamily="18" charset="0"/>
              </a:rPr>
              <a:t>in Michigan, USA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E0E7-C475-9645-A241-331D6165B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62849" cy="4351338"/>
          </a:xfrm>
        </p:spPr>
        <p:txBody>
          <a:bodyPr/>
          <a:lstStyle/>
          <a:p>
            <a:r>
              <a:rPr lang="en-US" dirty="0">
                <a:latin typeface="Constantia" panose="02030602050306030303" pitchFamily="18" charset="0"/>
              </a:rPr>
              <a:t>One of the places where </a:t>
            </a:r>
            <a:r>
              <a:rPr lang="en-US" i="1" dirty="0">
                <a:latin typeface="Constantia" panose="02030602050306030303" pitchFamily="18" charset="0"/>
              </a:rPr>
              <a:t>M. </a:t>
            </a:r>
            <a:r>
              <a:rPr lang="en-US" i="1" dirty="0" err="1">
                <a:latin typeface="Constantia" panose="02030602050306030303" pitchFamily="18" charset="0"/>
              </a:rPr>
              <a:t>bovis</a:t>
            </a:r>
            <a:r>
              <a:rPr lang="en-US" dirty="0">
                <a:latin typeface="Constantia" panose="02030602050306030303" pitchFamily="18" charset="0"/>
              </a:rPr>
              <a:t> has established in a reservoir (white tail deer).</a:t>
            </a:r>
          </a:p>
          <a:p>
            <a:r>
              <a:rPr lang="en-US" dirty="0">
                <a:latin typeface="Constantia" panose="02030602050306030303" pitchFamily="18" charset="0"/>
              </a:rPr>
              <a:t>Prevalence: 2.7 – 3.6%</a:t>
            </a:r>
          </a:p>
          <a:p>
            <a:r>
              <a:rPr lang="en-US" dirty="0">
                <a:latin typeface="Constantia" panose="02030602050306030303" pitchFamily="18" charset="0"/>
              </a:rPr>
              <a:t>Multiple different hosts in this region (cattle, elk).</a:t>
            </a:r>
          </a:p>
          <a:p>
            <a:pPr lvl="1"/>
            <a:r>
              <a:rPr lang="en-US" dirty="0">
                <a:latin typeface="Constantia" panose="02030602050306030303" pitchFamily="18" charset="0"/>
              </a:rPr>
              <a:t> different species immunity - variability in PE &amp; PPE genes?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6046B-DEC7-9E4B-A0B7-80E92DC28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562" y="1690688"/>
            <a:ext cx="6350000" cy="4876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90C92-011D-486E-BBFE-895ED79B2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C4D8F-E797-4F4E-9E12-E2329E80A0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3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9972</TotalTime>
  <Words>927</Words>
  <Application>Microsoft Office PowerPoint</Application>
  <PresentationFormat>Widescreen</PresentationFormat>
  <Paragraphs>142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Constantia</vt:lpstr>
      <vt:lpstr>Office Theme</vt:lpstr>
      <vt:lpstr>Pangenomic analysis of   M. bovis isolates</vt:lpstr>
      <vt:lpstr>Presentation Outline</vt:lpstr>
      <vt:lpstr>Introduction</vt:lpstr>
      <vt:lpstr>Meet Mycobacterium bovis</vt:lpstr>
      <vt:lpstr>M. bovis’s stealthy pathology</vt:lpstr>
      <vt:lpstr>M. bovis’s stealthy pathology</vt:lpstr>
      <vt:lpstr>PE &amp; PPE protein family</vt:lpstr>
      <vt:lpstr>PE &amp; PPE protein family</vt:lpstr>
      <vt:lpstr>M. bovis in Michigan, USA </vt:lpstr>
      <vt:lpstr>Research Interest</vt:lpstr>
      <vt:lpstr>Methods</vt:lpstr>
      <vt:lpstr>Pan-genomics</vt:lpstr>
      <vt:lpstr>Pangenome Pipeline</vt:lpstr>
      <vt:lpstr>Genome assembly</vt:lpstr>
      <vt:lpstr>De-Novo assembly</vt:lpstr>
      <vt:lpstr>Genome annotation</vt:lpstr>
      <vt:lpstr>Core and accessory genome separation</vt:lpstr>
      <vt:lpstr>Results</vt:lpstr>
      <vt:lpstr>M. bovis has a variable genome</vt:lpstr>
      <vt:lpstr>M. bovis pangenome breakdown</vt:lpstr>
      <vt:lpstr>Accessory contains unknown and PE/PPE genes</vt:lpstr>
      <vt:lpstr>PE-PGRS are predominant in the accessory genome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Bacteria Genome Alignment</dc:title>
  <dc:creator>Microsoft Office User</dc:creator>
  <cp:lastModifiedBy>Noah Legall</cp:lastModifiedBy>
  <cp:revision>68</cp:revision>
  <dcterms:created xsi:type="dcterms:W3CDTF">2019-11-18T15:10:30Z</dcterms:created>
  <dcterms:modified xsi:type="dcterms:W3CDTF">2019-11-26T14:56:54Z</dcterms:modified>
</cp:coreProperties>
</file>